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6" r:id="rId4"/>
    <p:sldId id="258" r:id="rId5"/>
    <p:sldId id="259" r:id="rId6"/>
    <p:sldId id="277" r:id="rId7"/>
    <p:sldId id="278" r:id="rId8"/>
    <p:sldId id="285" r:id="rId9"/>
    <p:sldId id="260" r:id="rId10"/>
    <p:sldId id="261" r:id="rId11"/>
    <p:sldId id="279" r:id="rId12"/>
    <p:sldId id="280" r:id="rId13"/>
    <p:sldId id="262" r:id="rId14"/>
    <p:sldId id="287" r:id="rId15"/>
    <p:sldId id="263" r:id="rId16"/>
    <p:sldId id="281" r:id="rId17"/>
    <p:sldId id="282" r:id="rId18"/>
    <p:sldId id="288" r:id="rId19"/>
    <p:sldId id="264" r:id="rId20"/>
    <p:sldId id="265" r:id="rId21"/>
    <p:sldId id="283" r:id="rId22"/>
    <p:sldId id="284" r:id="rId23"/>
    <p:sldId id="276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Constantia" panose="02030602050306030303" pitchFamily="18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  <p:embeddedFont>
      <p:font typeface="Montserrat Light" panose="00000400000000000000" pitchFamily="2" charset="0"/>
      <p:regular r:id="rId41"/>
      <p:italic r:id="rId42"/>
    </p:embeddedFont>
    <p:embeddedFont>
      <p:font typeface="Segoe UI Historic" panose="020B0502040204020203" pitchFamily="3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5E5E5E"/>
    <a:srgbClr val="202020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8222-3280-4232-ABF9-04875E3F9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F729F-404F-4E46-9327-A84DBB55A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3425-F628-4EEA-9DCE-3586EF6E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A4CF4-6890-472F-94F3-37AB991C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AB1F-BCF0-4FC7-8149-7C48CAC7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06B1-CFCE-47CB-87D7-7FEA7D0C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240F6-3E07-4166-B9CA-BD2903745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808B-4DC5-47A5-A5CA-E7B2671B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575B-896E-44B2-BB89-0071FCD1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6743-11AC-40CC-AB54-E7800C6B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D9F3-8ADF-4CAE-AF0E-51E7082B8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77A1B-287D-4507-A6A6-C3214C16C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F7AF-C7B0-4D5E-9F04-7395E3DB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4D85A-7654-45B8-99C6-E4953584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74A2C-AB87-41F8-AB2F-1A186C40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2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4619-8AB6-42A2-B216-2A65FA66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B3B4-7491-4EB1-9E32-128E6805C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C752-3140-491E-BB53-0BCE01D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06C22-3963-4B5A-9FFA-FD54A62A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F2B3-AC0B-4BEC-BD1B-3C2B91C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69EC-1B1D-44DC-8CB6-BD06E219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DBEFA-563F-4B6D-B98A-D5EB0024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D0B0C-C8FF-472E-8E5C-90F696B3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B4E6B-C8A4-4FE5-AD6D-6052062D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CF37-6F2E-45FA-AEF3-2B2999E7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A4D9-7F7D-4484-9D2C-A7D0958A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8F5A-9566-48D9-814A-A9C26E0A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22B55-87B6-4A47-A083-4688B009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A378B-BA5E-4B21-ACF0-1AC070F7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6178C-4499-4DC7-8287-D4CCC6E9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186CF-680C-4A1F-8529-EAB12498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3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A4B1-1C5E-4A42-83F2-75C17030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F26A3-3CBA-4E26-972D-6D003732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DEA6-162B-4C50-B198-0AF91EC1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0654A-9DB2-46C8-81F8-A5ECFF5DF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C8C89-EB03-4D04-BB24-8DA59D3EC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CBBBF-40D9-4CC2-ADFF-80C88B1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EF73B-F9FE-45F7-B9EF-A19E10E6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9EE62-EDCD-4E9D-AF5B-C02C226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8357-5B7C-4DF0-8AAB-69215CCC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DEBF0-7704-4ADD-B603-B00568AD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ED65E-4892-4B16-893E-5EDA68C0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396F3-7A49-43B5-9429-0B0CC72D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45812-86CA-4E06-8BED-288F0366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21A1-61EA-4954-A943-9CDE72F3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E903E-91B7-4C9B-A10B-012F84CA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7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63A-44DB-4CF4-80FC-58244E3A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D235-8587-4B06-95D2-47EF72F3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37FCF-53E1-40B4-9EFC-893DEBC07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709B6-0C78-4827-A2AF-1B59CBFF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555EC-23F3-4EB6-813E-0BF05EB5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CFA4E-9809-47E7-8CA0-E2D1A3BB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3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FCB0-6852-4133-82BB-30C00515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69DF7-4CB6-4FF7-9CCD-58DA8965A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0C549-B9FD-40E2-8A71-04AFBD3E5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1D5CB-454E-483D-900C-7ED4C57C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69BC9-AC21-497C-BF64-94BB8FB0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C9727-2A4A-48BE-906D-4059D109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9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BB0A2-B389-4E7E-B871-E3568653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62121-52C6-4A16-AD7C-E1680675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8504-AB3C-4B0C-92E5-552BCB822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17F57-8E02-4CB2-B3BD-F8BA5F3FD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786E2-C673-44A6-967A-C0425BC62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3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E1C9F1-3C29-426A-B82A-35F12BFD59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6" r="20021" b="6256"/>
          <a:stretch/>
        </p:blipFill>
        <p:spPr>
          <a:xfrm>
            <a:off x="0" y="0"/>
            <a:ext cx="12188825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2AA43-C0CF-446F-9F12-57873675FD48}"/>
              </a:ext>
            </a:extLst>
          </p:cNvPr>
          <p:cNvSpPr txBox="1"/>
          <p:nvPr/>
        </p:nvSpPr>
        <p:spPr>
          <a:xfrm>
            <a:off x="105685" y="1765521"/>
            <a:ext cx="6303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E5E5E"/>
                </a:solidFill>
                <a:latin typeface="Constantia" panose="02030602050306030303" pitchFamily="18" charset="0"/>
              </a:rPr>
              <a:t>Learning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95B4-89D2-BDCF-C4D7-3A8C0E39FF81}"/>
              </a:ext>
            </a:extLst>
          </p:cNvPr>
          <p:cNvSpPr txBox="1"/>
          <p:nvPr/>
        </p:nvSpPr>
        <p:spPr>
          <a:xfrm>
            <a:off x="2600076" y="2805025"/>
            <a:ext cx="155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rgbClr val="5E5E5E"/>
                </a:solidFill>
              </a:rPr>
              <a:t>2020/10/12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22047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68763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4040190" y="1771404"/>
            <a:ext cx="406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Negative indexing: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71DC9-1C68-43C6-811A-40D1294D9805}"/>
              </a:ext>
            </a:extLst>
          </p:cNvPr>
          <p:cNvSpPr txBox="1"/>
          <p:nvPr/>
        </p:nvSpPr>
        <p:spPr>
          <a:xfrm>
            <a:off x="4068763" y="3253492"/>
            <a:ext cx="40401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nstantia" panose="02030602050306030303" pitchFamily="18" charset="0"/>
              </a:rPr>
              <a:t>Negative indexing means start from the end -1 refers to the last item, -2 refers to the second last item etc.</a:t>
            </a:r>
          </a:p>
        </p:txBody>
      </p:sp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453A06A-620F-E8EE-9168-1AE615EE9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" y="4376876"/>
            <a:ext cx="3944077" cy="958449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4DBC79DC-62E1-3E13-6EC9-9423C6896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953" y="4312201"/>
            <a:ext cx="2203654" cy="10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326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624E87-173B-4DCC-80B3-3A2325E98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b="8548"/>
          <a:stretch>
            <a:fillRect/>
          </a:stretch>
        </p:blipFill>
        <p:spPr>
          <a:xfrm>
            <a:off x="6908800" y="592138"/>
            <a:ext cx="4562475" cy="56737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4A1F9-C957-4BD7-BA78-CCD4F3F577D2}"/>
              </a:ext>
            </a:extLst>
          </p:cNvPr>
          <p:cNvSpPr/>
          <p:nvPr/>
        </p:nvSpPr>
        <p:spPr>
          <a:xfrm>
            <a:off x="615272" y="592138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72B2F-0EEB-4752-930E-E80DB8A72095}"/>
              </a:ext>
            </a:extLst>
          </p:cNvPr>
          <p:cNvSpPr/>
          <p:nvPr/>
        </p:nvSpPr>
        <p:spPr>
          <a:xfrm>
            <a:off x="2228284" y="592138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B9CA9-FBB3-43D4-AB6E-55A060C77765}"/>
              </a:ext>
            </a:extLst>
          </p:cNvPr>
          <p:cNvSpPr/>
          <p:nvPr/>
        </p:nvSpPr>
        <p:spPr>
          <a:xfrm>
            <a:off x="3918631" y="592138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2E069-B1C4-47FF-AE0F-E38E1664E624}"/>
              </a:ext>
            </a:extLst>
          </p:cNvPr>
          <p:cNvSpPr txBox="1"/>
          <p:nvPr/>
        </p:nvSpPr>
        <p:spPr>
          <a:xfrm>
            <a:off x="464118" y="2030305"/>
            <a:ext cx="411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tantia" panose="02030602050306030303" pitchFamily="18" charset="0"/>
              </a:rPr>
              <a:t>Range of Indexes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6DD1-B249-4011-92E7-08C2E34851C1}"/>
              </a:ext>
            </a:extLst>
          </p:cNvPr>
          <p:cNvSpPr txBox="1"/>
          <p:nvPr/>
        </p:nvSpPr>
        <p:spPr>
          <a:xfrm>
            <a:off x="720727" y="2890390"/>
            <a:ext cx="3859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You can specify a range of indexes by specifying where to start and were to end the range.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When specifying a range, the return value will be new list with specified items.</a:t>
            </a:r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66168C-4363-FA24-619F-EAC88BE9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5" y="4612249"/>
            <a:ext cx="6248942" cy="146316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5293C67-FE51-F397-C515-4833D8DAC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20" y="2373117"/>
            <a:ext cx="4130398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2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68763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4040190" y="1771404"/>
            <a:ext cx="406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Rage of Negative </a:t>
            </a:r>
            <a:r>
              <a:rPr lang="en-US" sz="3600" dirty="0" err="1">
                <a:solidFill>
                  <a:schemeClr val="bg1"/>
                </a:solidFill>
                <a:latin typeface="Constantia" panose="02030602050306030303" pitchFamily="18" charset="0"/>
              </a:rPr>
              <a:t>Endexes</a:t>
            </a:r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71DC9-1C68-43C6-811A-40D1294D9805}"/>
              </a:ext>
            </a:extLst>
          </p:cNvPr>
          <p:cNvSpPr txBox="1"/>
          <p:nvPr/>
        </p:nvSpPr>
        <p:spPr>
          <a:xfrm>
            <a:off x="4068763" y="3253492"/>
            <a:ext cx="4040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nstantia" panose="02030602050306030303" pitchFamily="18" charset="0"/>
              </a:rPr>
              <a:t>Specify negatives indexes if you want to start the search from the end of the list: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B4A0D0D-2B3F-3BA7-C292-D01B66F36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2031"/>
            <a:ext cx="3799676" cy="1600339"/>
          </a:xfrm>
          <a:prstGeom prst="rect">
            <a:avLst/>
          </a:prstGeom>
        </p:spPr>
      </p:pic>
      <p:pic>
        <p:nvPicPr>
          <p:cNvPr id="10" name="Picture 9" descr="A picture containing text, device, close&#10;&#10;Description automatically generated">
            <a:extLst>
              <a:ext uri="{FF2B5EF4-FFF2-40B4-BE49-F238E27FC236}">
                <a16:creationId xmlns:a16="http://schemas.microsoft.com/office/drawing/2014/main" id="{46F9CA71-0D45-0823-0482-83DFACE09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82" y="3914753"/>
            <a:ext cx="3107790" cy="10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99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Check if Items Exists: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572764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A9007-92CB-7D4B-EBD0-88BE02BCE71B}"/>
              </a:ext>
            </a:extLst>
          </p:cNvPr>
          <p:cNvSpPr txBox="1"/>
          <p:nvPr/>
        </p:nvSpPr>
        <p:spPr>
          <a:xfrm>
            <a:off x="182880" y="1812897"/>
            <a:ext cx="4214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determine if a specified item is present in a list use the in keyword: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136F2450-692C-9395-10A1-3A36A17D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7" y="3145528"/>
            <a:ext cx="7464956" cy="145694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C2FF2A3-1BEB-7F0D-DEBB-08720CAD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04" y="5027285"/>
            <a:ext cx="6352350" cy="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7431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CHANGE LIST ITEMS</a:t>
            </a:r>
          </a:p>
        </p:txBody>
      </p:sp>
    </p:spTree>
    <p:extLst>
      <p:ext uri="{BB962C8B-B14F-4D97-AF65-F5344CB8AC3E}">
        <p14:creationId xmlns:p14="http://schemas.microsoft.com/office/powerpoint/2010/main" val="173418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E835FA-92E2-429A-A422-76165371319E}"/>
              </a:ext>
            </a:extLst>
          </p:cNvPr>
          <p:cNvSpPr txBox="1"/>
          <p:nvPr/>
        </p:nvSpPr>
        <p:spPr>
          <a:xfrm>
            <a:off x="0" y="336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Change Item Value: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C5276-06CA-6BF9-7AB1-D75610D0F1A3}"/>
              </a:ext>
            </a:extLst>
          </p:cNvPr>
          <p:cNvSpPr/>
          <p:nvPr/>
        </p:nvSpPr>
        <p:spPr>
          <a:xfrm>
            <a:off x="289269" y="5355204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EF3C4-2789-C2C7-B809-D928B102BEC0}"/>
              </a:ext>
            </a:extLst>
          </p:cNvPr>
          <p:cNvSpPr/>
          <p:nvPr/>
        </p:nvSpPr>
        <p:spPr>
          <a:xfrm>
            <a:off x="289269" y="373115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DDE77-BB88-AD8D-777E-7711EE4BA620}"/>
              </a:ext>
            </a:extLst>
          </p:cNvPr>
          <p:cNvSpPr/>
          <p:nvPr/>
        </p:nvSpPr>
        <p:spPr>
          <a:xfrm>
            <a:off x="289269" y="2057400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CACC-54A1-8BF0-FB3A-1D424E7532AF}"/>
              </a:ext>
            </a:extLst>
          </p:cNvPr>
          <p:cNvSpPr/>
          <p:nvPr/>
        </p:nvSpPr>
        <p:spPr>
          <a:xfrm>
            <a:off x="0" y="1502796"/>
            <a:ext cx="12192000" cy="938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D664C-10EB-4AC8-9D8C-A6289D0F1DFE}"/>
              </a:ext>
            </a:extLst>
          </p:cNvPr>
          <p:cNvSpPr txBox="1"/>
          <p:nvPr/>
        </p:nvSpPr>
        <p:spPr>
          <a:xfrm>
            <a:off x="453224" y="2743200"/>
            <a:ext cx="1155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nstantia" panose="02030602050306030303" pitchFamily="18" charset="0"/>
              </a:rPr>
              <a:t>To change the value of a specific item, refer to the index number:</a:t>
            </a:r>
          </a:p>
        </p:txBody>
      </p:sp>
      <p:pic>
        <p:nvPicPr>
          <p:cNvPr id="26" name="Picture 2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8B16C91-46B4-33DF-BDAF-E1C85D87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51" y="3429000"/>
            <a:ext cx="5591171" cy="1298424"/>
          </a:xfrm>
          <a:prstGeom prst="rect">
            <a:avLst/>
          </a:prstGeom>
        </p:spPr>
      </p:pic>
      <p:pic>
        <p:nvPicPr>
          <p:cNvPr id="28" name="Picture 27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2504125-03F9-BEE7-2C5F-6877EBB7D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80" y="5198451"/>
            <a:ext cx="6286362" cy="10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961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Change a Range of Item Values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610087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A9007-92CB-7D4B-EBD0-88BE02BCE71B}"/>
              </a:ext>
            </a:extLst>
          </p:cNvPr>
          <p:cNvSpPr txBox="1"/>
          <p:nvPr/>
        </p:nvSpPr>
        <p:spPr>
          <a:xfrm>
            <a:off x="0" y="1728921"/>
            <a:ext cx="591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change the value of items within a specific range, define a list with the new values, and refer to the range of index numbers where you want to insert the new values: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293A9A-AD0C-EA4C-248A-D2234835C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11" y="3295056"/>
            <a:ext cx="7478919" cy="12676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F939965-0EC8-6C55-F3C9-D68851C08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99" y="4987268"/>
            <a:ext cx="5700254" cy="11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05757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E835FA-92E2-429A-A422-76165371319E}"/>
              </a:ext>
            </a:extLst>
          </p:cNvPr>
          <p:cNvSpPr txBox="1"/>
          <p:nvPr/>
        </p:nvSpPr>
        <p:spPr>
          <a:xfrm>
            <a:off x="0" y="336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Insert Items: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C5276-06CA-6BF9-7AB1-D75610D0F1A3}"/>
              </a:ext>
            </a:extLst>
          </p:cNvPr>
          <p:cNvSpPr/>
          <p:nvPr/>
        </p:nvSpPr>
        <p:spPr>
          <a:xfrm>
            <a:off x="289269" y="5355204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EF3C4-2789-C2C7-B809-D928B102BEC0}"/>
              </a:ext>
            </a:extLst>
          </p:cNvPr>
          <p:cNvSpPr/>
          <p:nvPr/>
        </p:nvSpPr>
        <p:spPr>
          <a:xfrm>
            <a:off x="289269" y="373115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DDE77-BB88-AD8D-777E-7711EE4BA620}"/>
              </a:ext>
            </a:extLst>
          </p:cNvPr>
          <p:cNvSpPr/>
          <p:nvPr/>
        </p:nvSpPr>
        <p:spPr>
          <a:xfrm>
            <a:off x="289269" y="2057400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CACC-54A1-8BF0-FB3A-1D424E7532AF}"/>
              </a:ext>
            </a:extLst>
          </p:cNvPr>
          <p:cNvSpPr/>
          <p:nvPr/>
        </p:nvSpPr>
        <p:spPr>
          <a:xfrm>
            <a:off x="0" y="1502796"/>
            <a:ext cx="12192000" cy="938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D664C-10EB-4AC8-9D8C-A6289D0F1DFE}"/>
              </a:ext>
            </a:extLst>
          </p:cNvPr>
          <p:cNvSpPr txBox="1"/>
          <p:nvPr/>
        </p:nvSpPr>
        <p:spPr>
          <a:xfrm>
            <a:off x="318363" y="2409218"/>
            <a:ext cx="1155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insert a new list item, without replacing any of the existing values, we can use the insert()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The insert() method inserts an item at the specified index: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54AD736-7A75-B633-7106-DCE4A9E66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1" y="4515969"/>
            <a:ext cx="5274423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32C202-49A4-E910-13CC-AB3DA949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61" y="4577645"/>
            <a:ext cx="5891370" cy="10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8247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ADD LIST ITEMS</a:t>
            </a:r>
          </a:p>
        </p:txBody>
      </p:sp>
    </p:spTree>
    <p:extLst>
      <p:ext uri="{BB962C8B-B14F-4D97-AF65-F5344CB8AC3E}">
        <p14:creationId xmlns:p14="http://schemas.microsoft.com/office/powerpoint/2010/main" val="76486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C486D3-9897-4F94-81FE-401D6386E7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0" y="0"/>
            <a:ext cx="61341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88F535-3951-47BA-A1AC-5C7C28E6BC21}"/>
              </a:ext>
            </a:extLst>
          </p:cNvPr>
          <p:cNvSpPr/>
          <p:nvPr/>
        </p:nvSpPr>
        <p:spPr>
          <a:xfrm>
            <a:off x="6419460" y="209765"/>
            <a:ext cx="5550408" cy="2020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9EE3B-A3C6-479D-A001-DC1C14EDC26C}"/>
              </a:ext>
            </a:extLst>
          </p:cNvPr>
          <p:cNvSpPr txBox="1"/>
          <p:nvPr/>
        </p:nvSpPr>
        <p:spPr>
          <a:xfrm>
            <a:off x="6419460" y="148942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Append Items: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2BD52-D69C-407A-97EC-CAFAD3861540}"/>
              </a:ext>
            </a:extLst>
          </p:cNvPr>
          <p:cNvSpPr txBox="1"/>
          <p:nvPr/>
        </p:nvSpPr>
        <p:spPr>
          <a:xfrm>
            <a:off x="6419460" y="979939"/>
            <a:ext cx="528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add an item to the end of the list, use the append() method: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C1C938-3B56-8894-42A5-73563F762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" y="613123"/>
            <a:ext cx="6048577" cy="196212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B0080B-32EB-BE9F-4093-7E05062E0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" y="3350137"/>
            <a:ext cx="5472721" cy="18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89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hidden="1">
            <a:extLst>
              <a:ext uri="{FF2B5EF4-FFF2-40B4-BE49-F238E27FC236}">
                <a16:creationId xmlns:a16="http://schemas.microsoft.com/office/drawing/2014/main" id="{3CF6D141-CBA8-4A51-AB6E-518CD7F5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8173"/>
            <a:ext cx="379827" cy="379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0B661-447E-4D9D-AF00-07EA224A7C2C}"/>
              </a:ext>
            </a:extLst>
          </p:cNvPr>
          <p:cNvSpPr/>
          <p:nvPr/>
        </p:nvSpPr>
        <p:spPr>
          <a:xfrm>
            <a:off x="0" y="344086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4BBA62-439C-4F93-A227-4AE5A7FAC507}"/>
              </a:ext>
            </a:extLst>
          </p:cNvPr>
          <p:cNvSpPr/>
          <p:nvPr/>
        </p:nvSpPr>
        <p:spPr>
          <a:xfrm>
            <a:off x="1242916" y="2679479"/>
            <a:ext cx="1121841" cy="163867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Python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4D701-B3F8-4178-9889-D550F91598A8}"/>
              </a:ext>
            </a:extLst>
          </p:cNvPr>
          <p:cNvSpPr txBox="1"/>
          <p:nvPr/>
        </p:nvSpPr>
        <p:spPr>
          <a:xfrm>
            <a:off x="3323932" y="427252"/>
            <a:ext cx="5840896" cy="7694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nstantia" panose="02030602050306030303" pitchFamily="18" charset="0"/>
              </a:rPr>
              <a:t>Agenda: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3F6C29-0185-FE10-D2FD-26B3134A1A33}"/>
              </a:ext>
            </a:extLst>
          </p:cNvPr>
          <p:cNvSpPr/>
          <p:nvPr/>
        </p:nvSpPr>
        <p:spPr>
          <a:xfrm>
            <a:off x="9461888" y="2679480"/>
            <a:ext cx="1121841" cy="163867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Add list items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63AB4C-0C3D-85D4-0081-324EFA6E70BF}"/>
              </a:ext>
            </a:extLst>
          </p:cNvPr>
          <p:cNvSpPr/>
          <p:nvPr/>
        </p:nvSpPr>
        <p:spPr>
          <a:xfrm>
            <a:off x="3915581" y="2679479"/>
            <a:ext cx="1121841" cy="163867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Access List Items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CA94ED-C3D3-CB02-A6BB-709365AD1F65}"/>
              </a:ext>
            </a:extLst>
          </p:cNvPr>
          <p:cNvSpPr/>
          <p:nvPr/>
        </p:nvSpPr>
        <p:spPr>
          <a:xfrm>
            <a:off x="6878497" y="2679479"/>
            <a:ext cx="1121841" cy="163867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Change List Items</a:t>
            </a:r>
          </a:p>
        </p:txBody>
      </p:sp>
    </p:spTree>
    <p:extLst>
      <p:ext uri="{BB962C8B-B14F-4D97-AF65-F5344CB8AC3E}">
        <p14:creationId xmlns:p14="http://schemas.microsoft.com/office/powerpoint/2010/main" val="2542127319"/>
      </p:ext>
    </p:extLst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501813" y="345233"/>
            <a:ext cx="4282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Insert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To insert a list item at a specified index, use the insert() method.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insert() method inserts an item at the specified index: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0351652-D890-12A7-212D-071D5818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7" y="753550"/>
            <a:ext cx="6718297" cy="162972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8F5B192-B288-393D-A460-73996F826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" y="3597425"/>
            <a:ext cx="6718297" cy="14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C486D3-9897-4F94-81FE-401D6386E7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0" y="0"/>
            <a:ext cx="61341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88F535-3951-47BA-A1AC-5C7C28E6BC21}"/>
              </a:ext>
            </a:extLst>
          </p:cNvPr>
          <p:cNvSpPr/>
          <p:nvPr/>
        </p:nvSpPr>
        <p:spPr>
          <a:xfrm>
            <a:off x="6419460" y="209765"/>
            <a:ext cx="5550408" cy="2020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9EE3B-A3C6-479D-A001-DC1C14EDC26C}"/>
              </a:ext>
            </a:extLst>
          </p:cNvPr>
          <p:cNvSpPr txBox="1"/>
          <p:nvPr/>
        </p:nvSpPr>
        <p:spPr>
          <a:xfrm>
            <a:off x="6419460" y="148942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Extend  List: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2BD52-D69C-407A-97EC-CAFAD3861540}"/>
              </a:ext>
            </a:extLst>
          </p:cNvPr>
          <p:cNvSpPr txBox="1"/>
          <p:nvPr/>
        </p:nvSpPr>
        <p:spPr>
          <a:xfrm>
            <a:off x="6419460" y="979939"/>
            <a:ext cx="528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append elements from another list to the current list, use the extend() method. 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F1B9D6-8072-C5EF-9B99-B07FB83B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5" y="2411682"/>
            <a:ext cx="5636157" cy="174057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91DF8F8C-15AF-BCA0-AADC-6AC9179C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97" y="5071078"/>
            <a:ext cx="9459125" cy="10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25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403840" y="74645"/>
            <a:ext cx="4282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Add Any </a:t>
            </a:r>
            <a:r>
              <a:rPr lang="en-US" sz="4800" dirty="0" err="1">
                <a:latin typeface="Constantia" panose="02030602050306030303" pitchFamily="18" charset="0"/>
              </a:rPr>
              <a:t>Iterable</a:t>
            </a:r>
            <a:r>
              <a:rPr lang="en-US" sz="4800" dirty="0">
                <a:latin typeface="Constantia" panose="02030602050306030303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extend() method does not have to append list, you can add any </a:t>
            </a:r>
            <a:r>
              <a:rPr lang="en-US" sz="3200" dirty="0" err="1">
                <a:latin typeface="Constantia" panose="02030602050306030303" pitchFamily="18" charset="0"/>
              </a:rPr>
              <a:t>iterable</a:t>
            </a:r>
            <a:r>
              <a:rPr lang="en-US" sz="3200" dirty="0">
                <a:latin typeface="Constantia" panose="02030602050306030303" pitchFamily="18" charset="0"/>
              </a:rPr>
              <a:t> object(tuples, sets, dictionaries etc.)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805EFF0-91AC-58CE-44C3-93859A9A9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20" y="804324"/>
            <a:ext cx="5195595" cy="186848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944DBDE-6D15-4030-18CA-DA14B073D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3" y="3607732"/>
            <a:ext cx="7295183" cy="13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80260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5688720-BEE9-8D18-235F-145A4927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745808"/>
            <a:ext cx="4876190" cy="48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CFFB6-68E9-5142-EA40-B93A6E618292}"/>
              </a:ext>
            </a:extLst>
          </p:cNvPr>
          <p:cNvSpPr txBox="1"/>
          <p:nvPr/>
        </p:nvSpPr>
        <p:spPr>
          <a:xfrm>
            <a:off x="5221584" y="1337110"/>
            <a:ext cx="57880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THANK YOU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CHINESE NAME: </a:t>
            </a:r>
            <a:r>
              <a:rPr lang="ja-JP" altLang="en-US" sz="20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錢德羅</a:t>
            </a:r>
            <a:endParaRPr 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STUDENT ID: 4110E216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ENGLISH NAME: Chandro S. Ermitanio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EMAIL: chandroermitanio95@gmail.com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GITHUB: https://github.com/4110e216/cs2022.git</a:t>
            </a:r>
          </a:p>
        </p:txBody>
      </p:sp>
    </p:spTree>
    <p:extLst>
      <p:ext uri="{BB962C8B-B14F-4D97-AF65-F5344CB8AC3E}">
        <p14:creationId xmlns:p14="http://schemas.microsoft.com/office/powerpoint/2010/main" val="305347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PYTHON LIST</a:t>
            </a:r>
          </a:p>
        </p:txBody>
      </p:sp>
    </p:spTree>
    <p:extLst>
      <p:ext uri="{BB962C8B-B14F-4D97-AF65-F5344CB8AC3E}">
        <p14:creationId xmlns:p14="http://schemas.microsoft.com/office/powerpoint/2010/main" val="28203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217488" y="311428"/>
            <a:ext cx="130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106170" y="1226116"/>
            <a:ext cx="42803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 are used to store multiple items in a single variable</a:t>
            </a: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are one o the 4 built-in data types in python used to store collections of data, the other 3 are Tuple, Set, and Dictionary, all with different qualities and usage.</a:t>
            </a: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are  created using square brackets: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382E9A-3834-2B22-92EA-593A452BF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45" y="1390797"/>
            <a:ext cx="6548417" cy="920153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49E392A7-8325-991E-11A4-850A29F89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19" y="2960591"/>
            <a:ext cx="2925614" cy="16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5811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263764" y="1074854"/>
            <a:ext cx="417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4400" dirty="0" err="1">
                <a:latin typeface="Constantia" panose="02030602050306030303" pitchFamily="18" charset="0"/>
              </a:rPr>
              <a:t>Changable</a:t>
            </a:r>
            <a:endParaRPr lang="en-US" sz="4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199367" y="1753933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list is changeable, meaning that we can change, add, and remove items in a list after it  has been created.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B8649-306A-17F4-7D41-3C526DF4245B}"/>
              </a:ext>
            </a:extLst>
          </p:cNvPr>
          <p:cNvSpPr txBox="1"/>
          <p:nvPr/>
        </p:nvSpPr>
        <p:spPr>
          <a:xfrm>
            <a:off x="5984683" y="2940843"/>
            <a:ext cx="362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tantia" panose="02030602050306030303" pitchFamily="18" charset="0"/>
              </a:rPr>
              <a:t>Allow Duplicates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32640-54EF-500D-3AD1-80ED3754637A}"/>
              </a:ext>
            </a:extLst>
          </p:cNvPr>
          <p:cNvSpPr txBox="1"/>
          <p:nvPr/>
        </p:nvSpPr>
        <p:spPr>
          <a:xfrm>
            <a:off x="6199367" y="3619921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tantia" panose="02030602050306030303" pitchFamily="18" charset="0"/>
              </a:rPr>
              <a:t>Since lists are indexed, lists can have items with the same value: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9167D34-7057-2085-5FF2-38DBECA8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1" y="1636161"/>
            <a:ext cx="4709568" cy="111889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20840B21-AA75-D117-7D0C-7F4A8F638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3" y="3955390"/>
            <a:ext cx="4644145" cy="13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9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599149" y="1124803"/>
            <a:ext cx="433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List </a:t>
            </a:r>
            <a:r>
              <a:rPr lang="en-US" sz="4800" dirty="0" err="1">
                <a:solidFill>
                  <a:schemeClr val="bg1"/>
                </a:solidFill>
                <a:latin typeface="Constantia" panose="02030602050306030303" pitchFamily="18" charset="0"/>
              </a:rPr>
              <a:t>Lenght</a:t>
            </a:r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130024" y="2892335"/>
            <a:ext cx="428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determine how many items a list has, use the </a:t>
            </a:r>
            <a:r>
              <a:rPr lang="en-US" sz="2400" dirty="0" err="1">
                <a:solidFill>
                  <a:schemeClr val="bg1"/>
                </a:solidFill>
                <a:latin typeface="Constantia" panose="02030602050306030303" pitchFamily="18" charset="0"/>
              </a:rPr>
              <a:t>len</a:t>
            </a: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() function: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0197A1-201F-0AC5-C4DA-5591F6086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52" y="1225594"/>
            <a:ext cx="6356179" cy="1460411"/>
          </a:xfrm>
          <a:prstGeom prst="rect">
            <a:avLst/>
          </a:prstGeom>
        </p:spPr>
      </p:pic>
      <p:pic>
        <p:nvPicPr>
          <p:cNvPr id="6" name="Picture 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A3F7FB8B-1FE7-915D-2BFB-E8ADA3C4E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61" y="3875324"/>
            <a:ext cx="2322041" cy="16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7836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311472" y="1753933"/>
            <a:ext cx="417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4400" dirty="0">
                <a:latin typeface="Constantia" panose="02030602050306030303" pitchFamily="18" charset="0"/>
              </a:rPr>
              <a:t>Type()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190673" y="2598003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From python’s perspective, list are defined as objects with the data type ‘list’.</a:t>
            </a: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496754D-08E9-2657-5293-041097F51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85" y="1607144"/>
            <a:ext cx="3970115" cy="122352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25D7B56-4DA7-0358-5C01-141483544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92" y="4027337"/>
            <a:ext cx="2883630" cy="10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3457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ACCESS LIST ITEMS</a:t>
            </a:r>
          </a:p>
        </p:txBody>
      </p:sp>
    </p:spTree>
    <p:extLst>
      <p:ext uri="{BB962C8B-B14F-4D97-AF65-F5344CB8AC3E}">
        <p14:creationId xmlns:p14="http://schemas.microsoft.com/office/powerpoint/2010/main" val="13273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624E87-173B-4DCC-80B3-3A2325E98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b="8548"/>
          <a:stretch>
            <a:fillRect/>
          </a:stretch>
        </p:blipFill>
        <p:spPr>
          <a:xfrm>
            <a:off x="6908800" y="592138"/>
            <a:ext cx="4562475" cy="56737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4A1F9-C957-4BD7-BA78-CCD4F3F577D2}"/>
              </a:ext>
            </a:extLst>
          </p:cNvPr>
          <p:cNvSpPr/>
          <p:nvPr/>
        </p:nvSpPr>
        <p:spPr>
          <a:xfrm>
            <a:off x="615272" y="592138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72B2F-0EEB-4752-930E-E80DB8A72095}"/>
              </a:ext>
            </a:extLst>
          </p:cNvPr>
          <p:cNvSpPr/>
          <p:nvPr/>
        </p:nvSpPr>
        <p:spPr>
          <a:xfrm>
            <a:off x="2228284" y="592138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B9CA9-FBB3-43D4-AB6E-55A060C77765}"/>
              </a:ext>
            </a:extLst>
          </p:cNvPr>
          <p:cNvSpPr/>
          <p:nvPr/>
        </p:nvSpPr>
        <p:spPr>
          <a:xfrm>
            <a:off x="3918631" y="592138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2E069-B1C4-47FF-AE0F-E38E1664E624}"/>
              </a:ext>
            </a:extLst>
          </p:cNvPr>
          <p:cNvSpPr txBox="1"/>
          <p:nvPr/>
        </p:nvSpPr>
        <p:spPr>
          <a:xfrm>
            <a:off x="464118" y="2030305"/>
            <a:ext cx="3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tantia" panose="02030602050306030303" pitchFamily="18" charset="0"/>
              </a:rPr>
              <a:t>Access Items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6DD1-B249-4011-92E7-08C2E34851C1}"/>
              </a:ext>
            </a:extLst>
          </p:cNvPr>
          <p:cNvSpPr txBox="1"/>
          <p:nvPr/>
        </p:nvSpPr>
        <p:spPr>
          <a:xfrm>
            <a:off x="796305" y="2678421"/>
            <a:ext cx="4646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List items are indexed and you can access them by referring to the index number:</a:t>
            </a:r>
            <a:r>
              <a:rPr lang="en-US" sz="16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2BD5EB-0058-CAF1-A50D-564B8279D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8" y="4197948"/>
            <a:ext cx="4600965" cy="1054229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B3260A5-B6C6-E33C-2B9A-025AB29AA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10" y="4197947"/>
            <a:ext cx="1920204" cy="10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96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829</Words>
  <Application>Microsoft Office PowerPoint</Application>
  <PresentationFormat>Widescreen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Calibri</vt:lpstr>
      <vt:lpstr>Wingdings</vt:lpstr>
      <vt:lpstr>Montserrat Light</vt:lpstr>
      <vt:lpstr>Arial</vt:lpstr>
      <vt:lpstr>Segoe UI Historic</vt:lpstr>
      <vt:lpstr>Montserrat ExtraBold</vt:lpstr>
      <vt:lpstr>Calibri Light</vt:lpstr>
      <vt:lpstr>Constantia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Chandro Ermitanio</cp:lastModifiedBy>
  <cp:revision>5</cp:revision>
  <dcterms:created xsi:type="dcterms:W3CDTF">2021-12-06T07:48:06Z</dcterms:created>
  <dcterms:modified xsi:type="dcterms:W3CDTF">2022-10-16T07:50:32Z</dcterms:modified>
</cp:coreProperties>
</file>